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6"/>
  </p:notesMasterIdLst>
  <p:handoutMasterIdLst>
    <p:handoutMasterId r:id="rId7"/>
  </p:handoutMasterIdLst>
  <p:sldIdLst>
    <p:sldId id="279" r:id="rId2"/>
    <p:sldId id="278" r:id="rId3"/>
    <p:sldId id="283" r:id="rId4"/>
    <p:sldId id="282" r:id="rId5"/>
  </p:sldIdLst>
  <p:sldSz cx="9144000" cy="6858000" type="screen4x3"/>
  <p:notesSz cx="7023100" cy="93091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6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9"/>
        <p:guide pos="2208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830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830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ctr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36" y="0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ctr" anchorCtr="0" compatLnSpc="1">
            <a:prstTxWarp prst="textNoShape">
              <a:avLst/>
            </a:prstTxWarp>
          </a:bodyPr>
          <a:lstStyle>
            <a:lvl1pPr algn="r"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1" y="4422147"/>
            <a:ext cx="5151560" cy="418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44287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36" y="8844287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morris@stamfordct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1012536"/>
            <a:ext cx="3459975" cy="54431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200" b="1" dirty="0"/>
              <a:t>CITY OF STAMFORD</a:t>
            </a:r>
            <a:br>
              <a:rPr lang="en-US" sz="4200" b="1" dirty="0"/>
            </a:br>
            <a:r>
              <a:rPr lang="en-US" sz="4200" b="1" dirty="0"/>
              <a:t>FIRE</a:t>
            </a:r>
            <a:br>
              <a:rPr lang="en-US" sz="4200" b="1" dirty="0"/>
            </a:br>
            <a:r>
              <a:rPr lang="en-US" sz="4200" b="1" dirty="0"/>
              <a:t>DEPARTMENT</a:t>
            </a: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2000" b="1" dirty="0"/>
              <a:t>Chief Robert Morris</a:t>
            </a:r>
            <a:br>
              <a:rPr lang="en-US" sz="2000" b="1" dirty="0"/>
            </a:br>
            <a:r>
              <a:rPr lang="en-US" sz="2000" b="1" dirty="0"/>
              <a:t>203 977-4673</a:t>
            </a:r>
            <a:br>
              <a:rPr lang="en-US" sz="2000" b="1" dirty="0"/>
            </a:br>
            <a:r>
              <a:rPr lang="en-US" sz="2000" b="1" dirty="0">
                <a:hlinkClick r:id="rId2"/>
              </a:rPr>
              <a:t>rmorris@stamfordct.gov</a:t>
            </a:r>
            <a:br>
              <a:rPr lang="en-US" sz="2000" b="1" dirty="0"/>
            </a:br>
            <a:r>
              <a:rPr lang="en-US" sz="2000" b="1" dirty="0"/>
              <a:t>March 27, 2024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0B48F9-47B4-DAC6-44F7-534829623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768" r="6061" b="-3"/>
          <a:stretch/>
        </p:blipFill>
        <p:spPr>
          <a:xfrm>
            <a:off x="4572000" y="1012536"/>
            <a:ext cx="3567121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algn="ctr"/>
            <a:r>
              <a:rPr lang="en-US" sz="3500" b="1" i="1" dirty="0">
                <a:solidFill>
                  <a:srgbClr val="FFFFFF"/>
                </a:solidFill>
              </a:rPr>
              <a:t>Budget Changes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8D4881-DA4B-A4F4-BCF2-8597FCF7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17851"/>
            <a:ext cx="7886700" cy="3465564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Incident commander and aid added to north Stamford. Eight positions added. $946,902</a:t>
            </a:r>
          </a:p>
          <a:p>
            <a:r>
              <a:rPr lang="en-US" dirty="0"/>
              <a:t>$65,000 Vehicle maintenance increase due to substantial parts increase and larger fleet.</a:t>
            </a:r>
          </a:p>
          <a:p>
            <a:r>
              <a:rPr lang="en-US" sz="2800" dirty="0"/>
              <a:t>$20,000 Facility maintenance increase</a:t>
            </a:r>
            <a:r>
              <a:rPr lang="en-US" dirty="0"/>
              <a:t>. We maintain 9 aging buildings.</a:t>
            </a:r>
          </a:p>
          <a:p>
            <a:r>
              <a:rPr lang="en-US" sz="2800" dirty="0"/>
              <a:t>($150,000) Suppression water decrease due requested increase not granted from Regulatory Authority</a:t>
            </a:r>
          </a:p>
        </p:txBody>
      </p:sp>
    </p:spTree>
    <p:extLst>
      <p:ext uri="{BB962C8B-B14F-4D97-AF65-F5344CB8AC3E}">
        <p14:creationId xmlns:p14="http://schemas.microsoft.com/office/powerpoint/2010/main" val="38733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263E9-7CC9-D2BE-BCC1-4929D360F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57200"/>
            <a:ext cx="7886700" cy="5719763"/>
          </a:xfrm>
        </p:spPr>
        <p:txBody>
          <a:bodyPr/>
          <a:lstStyle/>
          <a:p>
            <a:r>
              <a:rPr lang="en-US" dirty="0"/>
              <a:t>($21,100)Electric utility decrease due to rebate program.</a:t>
            </a:r>
          </a:p>
          <a:p>
            <a:r>
              <a:rPr lang="en-US" dirty="0"/>
              <a:t>$29,400 Gas price increase.</a:t>
            </a:r>
          </a:p>
          <a:p>
            <a:r>
              <a:rPr lang="en-US" dirty="0"/>
              <a:t>$20,000 Firefighting equipment. Rising equipment costs.</a:t>
            </a:r>
          </a:p>
          <a:p>
            <a:r>
              <a:rPr lang="en-US" dirty="0"/>
              <a:t>$2,000 Software maintenance increase.</a:t>
            </a:r>
          </a:p>
          <a:p>
            <a:r>
              <a:rPr lang="en-US" dirty="0"/>
              <a:t>$2,000 Office supplies cost increase.</a:t>
            </a:r>
          </a:p>
          <a:p>
            <a:r>
              <a:rPr lang="en-US" dirty="0"/>
              <a:t>$1,000 Alarm systems increase. </a:t>
            </a:r>
          </a:p>
          <a:p>
            <a:r>
              <a:rPr lang="en-US" dirty="0"/>
              <a:t>$49,305 GFD, BFD, SPFD and TRFD 5% increase for operating costs.</a:t>
            </a:r>
          </a:p>
          <a:p>
            <a:r>
              <a:rPr lang="en-US" dirty="0"/>
              <a:t>$295,494 Salary increase. LRFD follows Local 786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9A5E4-0197-765C-66D8-6771A452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823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0427F-498C-97EC-933F-AAA97A6EE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cxnSp>
        <p:nvCxnSpPr>
          <p:cNvPr id="1073" name="AutoShape 49">
            <a:extLst>
              <a:ext uri="{FF2B5EF4-FFF2-40B4-BE49-F238E27FC236}">
                <a16:creationId xmlns:a16="http://schemas.microsoft.com/office/drawing/2014/main" id="{C7FF4356-1FB4-5C9B-252A-F8780C166A4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198812" y="3286125"/>
            <a:ext cx="0" cy="2809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074" name="AutoShape 50">
            <a:extLst>
              <a:ext uri="{FF2B5EF4-FFF2-40B4-BE49-F238E27FC236}">
                <a16:creationId xmlns:a16="http://schemas.microsoft.com/office/drawing/2014/main" id="{4F3B64A5-11C8-80B5-B582-27D68CD04DA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6667500" y="4470400"/>
            <a:ext cx="3136900" cy="841375"/>
          </a:xfrm>
          <a:prstGeom prst="bentConnector4">
            <a:avLst>
              <a:gd name="adj1" fmla="val 4861"/>
              <a:gd name="adj2" fmla="val 127120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075" name="AutoShape 51">
            <a:extLst>
              <a:ext uri="{FF2B5EF4-FFF2-40B4-BE49-F238E27FC236}">
                <a16:creationId xmlns:a16="http://schemas.microsoft.com/office/drawing/2014/main" id="{505E3785-BE71-7C58-BE58-7B0CC74501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99475" y="5808663"/>
            <a:ext cx="403225" cy="0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076" name="AutoShape 52">
            <a:extLst>
              <a:ext uri="{FF2B5EF4-FFF2-40B4-BE49-F238E27FC236}">
                <a16:creationId xmlns:a16="http://schemas.microsoft.com/office/drawing/2014/main" id="{3041E0F6-4C4F-2530-E3D5-54DD5A9C968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628062" y="5202238"/>
            <a:ext cx="271463" cy="1587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077" name="AutoShape 53">
            <a:extLst>
              <a:ext uri="{FF2B5EF4-FFF2-40B4-BE49-F238E27FC236}">
                <a16:creationId xmlns:a16="http://schemas.microsoft.com/office/drawing/2014/main" id="{4E623D90-4788-AF10-28EA-0FC6483F3F0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512175" y="4608513"/>
            <a:ext cx="390525" cy="1587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078" name="AutoShape 54">
            <a:extLst>
              <a:ext uri="{FF2B5EF4-FFF2-40B4-BE49-F238E27FC236}">
                <a16:creationId xmlns:a16="http://schemas.microsoft.com/office/drawing/2014/main" id="{3DDE1BFC-7CAD-530F-8006-90E86F5BFF3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540750" y="3930650"/>
            <a:ext cx="36195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079" name="AutoShape 55">
            <a:extLst>
              <a:ext uri="{FF2B5EF4-FFF2-40B4-BE49-F238E27FC236}">
                <a16:creationId xmlns:a16="http://schemas.microsoft.com/office/drawing/2014/main" id="{7A3C4AD0-887D-F54F-8D37-48758C048A1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738312" y="2994025"/>
            <a:ext cx="2947988" cy="3016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080" name="AutoShape 56">
            <a:extLst>
              <a:ext uri="{FF2B5EF4-FFF2-40B4-BE49-F238E27FC236}">
                <a16:creationId xmlns:a16="http://schemas.microsoft.com/office/drawing/2014/main" id="{694D7870-AFDD-0A1F-5872-032A99F4DB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23125" y="3019425"/>
            <a:ext cx="560387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41" name="Line 57">
            <a:extLst>
              <a:ext uri="{FF2B5EF4-FFF2-40B4-BE49-F238E27FC236}">
                <a16:creationId xmlns:a16="http://schemas.microsoft.com/office/drawing/2014/main" id="{F6BBE99A-E2DC-4D5D-2636-B49EF58304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0100" y="2071688"/>
            <a:ext cx="17605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82" name="AutoShape 58">
            <a:extLst>
              <a:ext uri="{FF2B5EF4-FFF2-40B4-BE49-F238E27FC236}">
                <a16:creationId xmlns:a16="http://schemas.microsoft.com/office/drawing/2014/main" id="{E4B24255-85C9-290C-D491-6BA19251A1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79950" y="1069975"/>
            <a:ext cx="17462" cy="11588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083" name="AutoShape 59">
            <a:extLst>
              <a:ext uri="{FF2B5EF4-FFF2-40B4-BE49-F238E27FC236}">
                <a16:creationId xmlns:a16="http://schemas.microsoft.com/office/drawing/2014/main" id="{64DBAA91-FC0A-5BFE-730B-27C989B2CA2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12087" y="2473325"/>
            <a:ext cx="7938" cy="6794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42" name="Line 60">
            <a:extLst>
              <a:ext uri="{FF2B5EF4-FFF2-40B4-BE49-F238E27FC236}">
                <a16:creationId xmlns:a16="http://schemas.microsoft.com/office/drawing/2014/main" id="{F0546805-05CB-669F-61A9-37F1D5BB84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0037" y="3568700"/>
            <a:ext cx="0" cy="16637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61">
            <a:extLst>
              <a:ext uri="{FF2B5EF4-FFF2-40B4-BE49-F238E27FC236}">
                <a16:creationId xmlns:a16="http://schemas.microsoft.com/office/drawing/2014/main" id="{6E351843-7050-3F1B-BAF3-88BC4E73B7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7887" y="3565525"/>
            <a:ext cx="0" cy="14430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62">
            <a:extLst>
              <a:ext uri="{FF2B5EF4-FFF2-40B4-BE49-F238E27FC236}">
                <a16:creationId xmlns:a16="http://schemas.microsoft.com/office/drawing/2014/main" id="{77BCF6D9-A9D3-F637-A341-299D5DFD08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1725" y="3567113"/>
            <a:ext cx="0" cy="2949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63">
            <a:extLst>
              <a:ext uri="{FF2B5EF4-FFF2-40B4-BE49-F238E27FC236}">
                <a16:creationId xmlns:a16="http://schemas.microsoft.com/office/drawing/2014/main" id="{73A72FFD-739B-58EC-203B-491E2B5EEB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5175" y="3563938"/>
            <a:ext cx="1587" cy="2833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64">
            <a:extLst>
              <a:ext uri="{FF2B5EF4-FFF2-40B4-BE49-F238E27FC236}">
                <a16:creationId xmlns:a16="http://schemas.microsoft.com/office/drawing/2014/main" id="{2835841C-E527-75E8-9899-260C755C0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0"/>
            <a:ext cx="5886450" cy="1020763"/>
          </a:xfrm>
          <a:prstGeom prst="rect">
            <a:avLst/>
          </a:prstGeom>
          <a:solidFill>
            <a:srgbClr val="FFFFFF"/>
          </a:solidFill>
          <a:ln w="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City of Stamford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Office of Health, Safety and Welfare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Stamford Fire Department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AutoShape 65">
            <a:extLst>
              <a:ext uri="{FF2B5EF4-FFF2-40B4-BE49-F238E27FC236}">
                <a16:creationId xmlns:a16="http://schemas.microsoft.com/office/drawing/2014/main" id="{E5F2A487-A2BF-9DCD-62A1-BC7CFE4CB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587" y="1887538"/>
            <a:ext cx="2514600" cy="358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 Chief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AutoShape 66">
            <a:extLst>
              <a:ext uri="{FF2B5EF4-FFF2-40B4-BE49-F238E27FC236}">
                <a16:creationId xmlns:a16="http://schemas.microsoft.com/office/drawing/2014/main" id="{EAF2DFB3-F82B-EBDB-510E-B23886769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7" y="4135438"/>
            <a:ext cx="1360488" cy="560387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Deputy Chief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Training Division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AutoShape 67">
            <a:extLst>
              <a:ext uri="{FF2B5EF4-FFF2-40B4-BE49-F238E27FC236}">
                <a16:creationId xmlns:a16="http://schemas.microsoft.com/office/drawing/2014/main" id="{9D301DFB-16B7-9C22-E748-8BA0B75ED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812" y="4432300"/>
            <a:ext cx="1571625" cy="44450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Mechanical Supervisor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AutoShape 68">
            <a:extLst>
              <a:ext uri="{FF2B5EF4-FFF2-40B4-BE49-F238E27FC236}">
                <a16:creationId xmlns:a16="http://schemas.microsoft.com/office/drawing/2014/main" id="{A099E672-988D-AE41-1BFC-5F65ADDEB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5" y="4033838"/>
            <a:ext cx="1304925" cy="588962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Deputy Chief (8)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AutoShape 69">
            <a:extLst>
              <a:ext uri="{FF2B5EF4-FFF2-40B4-BE49-F238E27FC236}">
                <a16:creationId xmlns:a16="http://schemas.microsoft.com/office/drawing/2014/main" id="{6ACEDA38-FB4D-2A93-D6C6-29526E660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4116388"/>
            <a:ext cx="1217612" cy="36830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 Marshal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AutoShape 70">
            <a:extLst>
              <a:ext uri="{FF2B5EF4-FFF2-40B4-BE49-F238E27FC236}">
                <a16:creationId xmlns:a16="http://schemas.microsoft.com/office/drawing/2014/main" id="{4C58A376-51D4-6A05-3327-353A2FE2A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362" y="4603750"/>
            <a:ext cx="1227138" cy="75565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 Marshal (2)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D7BCD98A-452A-B747-8CC3-C4B846EE8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2" y="5440363"/>
            <a:ext cx="1227138" cy="63182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Deputy Fire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Marshal  (9)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AutoShape 72">
            <a:extLst>
              <a:ext uri="{FF2B5EF4-FFF2-40B4-BE49-F238E27FC236}">
                <a16:creationId xmlns:a16="http://schemas.microsoft.com/office/drawing/2014/main" id="{12B90587-CE4C-175A-EE2F-8B79B3786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6210300"/>
            <a:ext cx="1209675" cy="620713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Administrative Assistant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AutoShape 73">
            <a:extLst>
              <a:ext uri="{FF2B5EF4-FFF2-40B4-BE49-F238E27FC236}">
                <a16:creationId xmlns:a16="http://schemas.microsoft.com/office/drawing/2014/main" id="{CCB18CDE-555E-FE3A-34CC-42ED3BFFF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012" y="4775200"/>
            <a:ext cx="1317625" cy="503238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Captain(28)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AutoShape 74">
            <a:extLst>
              <a:ext uri="{FF2B5EF4-FFF2-40B4-BE49-F238E27FC236}">
                <a16:creationId xmlns:a16="http://schemas.microsoft.com/office/drawing/2014/main" id="{FB84D909-2CC7-89F8-858A-2EF43685B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425" y="5386388"/>
            <a:ext cx="1316037" cy="503237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Lieutenant (29)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AutoShape 75">
            <a:extLst>
              <a:ext uri="{FF2B5EF4-FFF2-40B4-BE49-F238E27FC236}">
                <a16:creationId xmlns:a16="http://schemas.microsoft.com/office/drawing/2014/main" id="{56B6E043-F154-D219-B15A-14A33E8AB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9537" y="6019800"/>
            <a:ext cx="1317625" cy="503238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Firefighter (183)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AutoShape 76">
            <a:extLst>
              <a:ext uri="{FF2B5EF4-FFF2-40B4-BE49-F238E27FC236}">
                <a16:creationId xmlns:a16="http://schemas.microsoft.com/office/drawing/2014/main" id="{7BE72A80-4F16-6754-972A-8FDCEEA95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812" y="5008563"/>
            <a:ext cx="1573213" cy="433387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Master Mechanic (2)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Line 77">
            <a:extLst>
              <a:ext uri="{FF2B5EF4-FFF2-40B4-BE49-F238E27FC236}">
                <a16:creationId xmlns:a16="http://schemas.microsoft.com/office/drawing/2014/main" id="{43C2A043-476D-7E66-8496-BA7CF89ECC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2650" y="3563938"/>
            <a:ext cx="4964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AutoShape 78">
            <a:extLst>
              <a:ext uri="{FF2B5EF4-FFF2-40B4-BE49-F238E27FC236}">
                <a16:creationId xmlns:a16="http://schemas.microsoft.com/office/drawing/2014/main" id="{3EA49A50-9CA6-3A87-4F1C-84005780E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4808538"/>
            <a:ext cx="1162050" cy="45720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Captain (2)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AutoShape 79">
            <a:extLst>
              <a:ext uri="{FF2B5EF4-FFF2-40B4-BE49-F238E27FC236}">
                <a16:creationId xmlns:a16="http://schemas.microsoft.com/office/drawing/2014/main" id="{DD170797-067B-4A16-C621-F28607444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05100"/>
            <a:ext cx="2427287" cy="62865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Assistant Chief of Career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Services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AutoShape 80">
            <a:extLst>
              <a:ext uri="{FF2B5EF4-FFF2-40B4-BE49-F238E27FC236}">
                <a16:creationId xmlns:a16="http://schemas.microsoft.com/office/drawing/2014/main" id="{EEA2EB0F-FA77-DA67-7337-674CA474A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2" y="1855788"/>
            <a:ext cx="2376488" cy="4222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Administrative Supervisor—Fire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AutoShape 81">
            <a:extLst>
              <a:ext uri="{FF2B5EF4-FFF2-40B4-BE49-F238E27FC236}">
                <a16:creationId xmlns:a16="http://schemas.microsoft.com/office/drawing/2014/main" id="{03285026-7B05-3CBB-4EF0-961712AE8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425" y="982663"/>
            <a:ext cx="4605337" cy="455612"/>
          </a:xfrm>
          <a:prstGeom prst="flowChartAlternateProcess">
            <a:avLst/>
          </a:prstGeom>
          <a:solidFill>
            <a:srgbClr val="FFFFFF"/>
          </a:solidFill>
          <a:ln w="12700" cap="rnd" algn="in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Director of Public Health, Safety and Welfare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" name="AutoShape 82">
            <a:extLst>
              <a:ext uri="{FF2B5EF4-FFF2-40B4-BE49-F238E27FC236}">
                <a16:creationId xmlns:a16="http://schemas.microsoft.com/office/drawing/2014/main" id="{5DC75026-3EA0-3BE1-3212-4533BCABC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2725738"/>
            <a:ext cx="2427287" cy="59690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Assistant Chief of Volunteer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Services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5" name="AutoShape 83">
            <a:extLst>
              <a:ext uri="{FF2B5EF4-FFF2-40B4-BE49-F238E27FC236}">
                <a16:creationId xmlns:a16="http://schemas.microsoft.com/office/drawing/2014/main" id="{A01AE321-9671-AB2B-B702-6E40B3F9D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" y="3681413"/>
            <a:ext cx="1281112" cy="303212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 algn="ctr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808080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 Training Center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4" name="AutoShape 84">
            <a:extLst>
              <a:ext uri="{FF2B5EF4-FFF2-40B4-BE49-F238E27FC236}">
                <a16:creationId xmlns:a16="http://schemas.microsoft.com/office/drawing/2014/main" id="{C5A5FAF7-605F-753B-3B6B-C526B26F5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3700463"/>
            <a:ext cx="1114425" cy="28892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 algn="ctr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808080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 Marshal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7" name="AutoShape 85">
            <a:extLst>
              <a:ext uri="{FF2B5EF4-FFF2-40B4-BE49-F238E27FC236}">
                <a16:creationId xmlns:a16="http://schemas.microsoft.com/office/drawing/2014/main" id="{8BBA5568-A1D1-5165-4872-3FDA12C16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1937" y="3665538"/>
            <a:ext cx="989013" cy="27940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 algn="ctr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808080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Suppression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8" name="AutoShape 86">
            <a:extLst>
              <a:ext uri="{FF2B5EF4-FFF2-40B4-BE49-F238E27FC236}">
                <a16:creationId xmlns:a16="http://schemas.microsoft.com/office/drawing/2014/main" id="{0AA75873-FCB1-ED93-E0DA-351EF349F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912" y="3646488"/>
            <a:ext cx="1484313" cy="519112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 algn="ctr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808080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Vehicle and Equipment Maintenance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9" name="AutoShape 87">
            <a:extLst>
              <a:ext uri="{FF2B5EF4-FFF2-40B4-BE49-F238E27FC236}">
                <a16:creationId xmlns:a16="http://schemas.microsoft.com/office/drawing/2014/main" id="{59E7034F-0A49-C996-07CA-3843BC5B2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087" y="2370138"/>
            <a:ext cx="1520825" cy="252412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 algn="ctr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808080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Volunteer Fire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0" name="AutoShape 88">
            <a:extLst>
              <a:ext uri="{FF2B5EF4-FFF2-40B4-BE49-F238E27FC236}">
                <a16:creationId xmlns:a16="http://schemas.microsoft.com/office/drawing/2014/main" id="{3BFB7661-F541-4860-BBC6-0517DDE75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5237" y="1555750"/>
            <a:ext cx="1755775" cy="25082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 algn="ctr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808080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 Administration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13" name="AutoShape 89">
            <a:extLst>
              <a:ext uri="{FF2B5EF4-FFF2-40B4-BE49-F238E27FC236}">
                <a16:creationId xmlns:a16="http://schemas.microsoft.com/office/drawing/2014/main" id="{B1964532-96F2-BD6D-E002-B954718C00A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5255418" y="1678782"/>
            <a:ext cx="777875" cy="1912938"/>
          </a:xfrm>
          <a:prstGeom prst="bentConnector2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041" name="AutoShape 90">
            <a:extLst>
              <a:ext uri="{FF2B5EF4-FFF2-40B4-BE49-F238E27FC236}">
                <a16:creationId xmlns:a16="http://schemas.microsoft.com/office/drawing/2014/main" id="{D3DDD179-5943-1035-9792-EA549A5F5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3671888"/>
            <a:ext cx="1404937" cy="503237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Belltown VFD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2" name="AutoShape 91">
            <a:extLst>
              <a:ext uri="{FF2B5EF4-FFF2-40B4-BE49-F238E27FC236}">
                <a16:creationId xmlns:a16="http://schemas.microsoft.com/office/drawing/2014/main" id="{3779D698-2148-F949-6883-01592B5B0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25" y="4354513"/>
            <a:ext cx="1430337" cy="503237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Glenbrook VFD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3" name="AutoShape 92">
            <a:extLst>
              <a:ext uri="{FF2B5EF4-FFF2-40B4-BE49-F238E27FC236}">
                <a16:creationId xmlns:a16="http://schemas.microsoft.com/office/drawing/2014/main" id="{804DC4E4-7D22-CC44-143D-D3D223D4E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0112" y="4953000"/>
            <a:ext cx="1403350" cy="503238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Long Ridge VFD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4" name="AutoShape 93">
            <a:extLst>
              <a:ext uri="{FF2B5EF4-FFF2-40B4-BE49-F238E27FC236}">
                <a16:creationId xmlns:a16="http://schemas.microsoft.com/office/drawing/2014/main" id="{948E117F-569A-7147-F3C0-554D8221F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1700" y="5567363"/>
            <a:ext cx="1403350" cy="50482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Springdale VFD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5" name="AutoShape 94">
            <a:extLst>
              <a:ext uri="{FF2B5EF4-FFF2-40B4-BE49-F238E27FC236}">
                <a16:creationId xmlns:a16="http://schemas.microsoft.com/office/drawing/2014/main" id="{EED69CE8-9B34-933F-7BC3-E0936B1F8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7" y="6208713"/>
            <a:ext cx="1403350" cy="503237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Turn of River VFD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6" name="AutoShape 95">
            <a:extLst>
              <a:ext uri="{FF2B5EF4-FFF2-40B4-BE49-F238E27FC236}">
                <a16:creationId xmlns:a16="http://schemas.microsoft.com/office/drawing/2014/main" id="{E8709E46-24EB-33BA-8714-85B830E2C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087" y="2859088"/>
            <a:ext cx="1493838" cy="3714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 w="12700" algn="in">
            <a:solidFill>
              <a:srgbClr val="E1E1E1"/>
            </a:solidFill>
            <a:miter lim="800000"/>
            <a:headEnd/>
            <a:tailEnd/>
          </a:ln>
          <a:effectLst>
            <a:outerShdw dist="28398" dir="3806097" algn="ctr" rotWithShape="0">
              <a:srgbClr val="666666">
                <a:alpha val="50000"/>
              </a:srgbClr>
            </a:outerShdw>
          </a:effec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Software Technician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150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22626</TotalTime>
  <Words>274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CITY OF STAMFORD FIRE DEPARTMENT    Chief Robert Morris 203 977-4673 rmorris@stamfordct.gov March 27, 2024 </vt:lpstr>
      <vt:lpstr>Budget Changes</vt:lpstr>
      <vt:lpstr>PowerPoint Presentation</vt:lpstr>
      <vt:lpstr>PowerPoint Presentation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Mike Robles</cp:lastModifiedBy>
  <cp:revision>106</cp:revision>
  <cp:lastPrinted>2018-02-23T19:05:57Z</cp:lastPrinted>
  <dcterms:created xsi:type="dcterms:W3CDTF">2015-07-08T22:36:06Z</dcterms:created>
  <dcterms:modified xsi:type="dcterms:W3CDTF">2024-03-27T22:29:15Z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