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4"/>
  </p:sldMasterIdLst>
  <p:notesMasterIdLst>
    <p:notesMasterId r:id="rId8"/>
  </p:notesMasterIdLst>
  <p:handoutMasterIdLst>
    <p:handoutMasterId r:id="rId9"/>
  </p:handoutMasterIdLst>
  <p:sldIdLst>
    <p:sldId id="279" r:id="rId5"/>
    <p:sldId id="281" r:id="rId6"/>
    <p:sldId id="428" r:id="rId7"/>
  </p:sldIdLst>
  <p:sldSz cx="9144000" cy="6858000" type="screen4x3"/>
  <p:notesSz cx="7010400" cy="9296400"/>
  <p:custDataLst>
    <p:tags r:id="rId1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204" userDrawn="1">
          <p15:clr>
            <a:srgbClr val="A4A3A4"/>
          </p15:clr>
        </p15:guide>
        <p15:guide id="3" orient="horz" pos="2928" userDrawn="1">
          <p15:clr>
            <a:srgbClr val="A4A3A4"/>
          </p15:clr>
        </p15:guide>
        <p15:guide id="4" pos="220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A9CF948-29DF-B90F-1B4D-037126747EDF}" name="Williams, Chuck" initials="WC" userId="S::CWilliams2@Stamfordct.gov::29e5a8d7-30a8-4fad-a94a-6cc50bc66c9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08B8"/>
    <a:srgbClr val="6600FF"/>
    <a:srgbClr val="009999"/>
    <a:srgbClr val="FF3300"/>
    <a:srgbClr val="FF6633"/>
    <a:srgbClr val="F8F8F8"/>
    <a:srgbClr val="FFFF99"/>
    <a:srgbClr val="B1A9CF"/>
    <a:srgbClr val="9885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96"/>
      </p:cViewPr>
      <p:guideLst>
        <p:guide orient="horz" pos="2160"/>
        <p:guide pos="2880"/>
      </p:guideLst>
    </p:cSldViewPr>
  </p:slideViewPr>
  <p:notesTextViewPr>
    <p:cViewPr>
      <p:scale>
        <a:sx n="100" d="100"/>
        <a:sy n="100" d="100"/>
      </p:scale>
      <p:origin x="0" y="0"/>
    </p:cViewPr>
  </p:notesTextViewPr>
  <p:notesViewPr>
    <p:cSldViewPr>
      <p:cViewPr varScale="1">
        <p:scale>
          <a:sx n="48" d="100"/>
          <a:sy n="48" d="100"/>
        </p:scale>
        <p:origin x="-1950" y="-90"/>
      </p:cViewPr>
      <p:guideLst>
        <p:guide orient="horz" pos="2905"/>
        <p:guide pos="2204"/>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8/10/relationships/authors" Target="authors.xml"/><Relationship Id="rId10"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7" y="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76" tIns="46538" rIns="93076" bIns="46538" numCol="1" anchor="t" anchorCtr="0" compatLnSpc="1">
            <a:prstTxWarp prst="textNoShape">
              <a:avLst/>
            </a:prstTxWarp>
          </a:bodyPr>
          <a:lstStyle>
            <a:lvl1pPr defTabSz="930000" eaLnBrk="1" hangingPunct="1">
              <a:defRPr kumimoji="1" sz="1200"/>
            </a:lvl1pPr>
          </a:lstStyle>
          <a:p>
            <a:endParaRPr lang="en-US" altLang="en-US" dirty="0"/>
          </a:p>
        </p:txBody>
      </p:sp>
      <p:sp>
        <p:nvSpPr>
          <p:cNvPr id="39939" name="Rectangle 3"/>
          <p:cNvSpPr>
            <a:spLocks noGrp="1" noChangeArrowheads="1"/>
          </p:cNvSpPr>
          <p:nvPr>
            <p:ph type="dt" sz="quarter" idx="1"/>
          </p:nvPr>
        </p:nvSpPr>
        <p:spPr bwMode="auto">
          <a:xfrm>
            <a:off x="3970639" y="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76" tIns="46538" rIns="93076" bIns="46538" numCol="1" anchor="t" anchorCtr="0" compatLnSpc="1">
            <a:prstTxWarp prst="textNoShape">
              <a:avLst/>
            </a:prstTxWarp>
          </a:bodyPr>
          <a:lstStyle>
            <a:lvl1pPr algn="r" defTabSz="930000" eaLnBrk="1" hangingPunct="1">
              <a:defRPr kumimoji="1" sz="1200"/>
            </a:lvl1pPr>
          </a:lstStyle>
          <a:p>
            <a:endParaRPr lang="en-US" altLang="en-US" dirty="0"/>
          </a:p>
        </p:txBody>
      </p:sp>
      <p:sp>
        <p:nvSpPr>
          <p:cNvPr id="39940" name="Rectangle 4"/>
          <p:cNvSpPr>
            <a:spLocks noGrp="1" noChangeArrowheads="1"/>
          </p:cNvSpPr>
          <p:nvPr>
            <p:ph type="ftr" sz="quarter" idx="2"/>
          </p:nvPr>
        </p:nvSpPr>
        <p:spPr bwMode="auto">
          <a:xfrm>
            <a:off x="7" y="883062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76" tIns="46538" rIns="93076" bIns="46538" numCol="1" anchor="b" anchorCtr="0" compatLnSpc="1">
            <a:prstTxWarp prst="textNoShape">
              <a:avLst/>
            </a:prstTxWarp>
          </a:bodyPr>
          <a:lstStyle>
            <a:lvl1pPr defTabSz="930000" eaLnBrk="1" hangingPunct="1">
              <a:defRPr kumimoji="1" sz="1200"/>
            </a:lvl1pPr>
          </a:lstStyle>
          <a:p>
            <a:endParaRPr lang="en-US" altLang="en-US" dirty="0"/>
          </a:p>
        </p:txBody>
      </p:sp>
      <p:sp>
        <p:nvSpPr>
          <p:cNvPr id="39941" name="Rectangle 5"/>
          <p:cNvSpPr>
            <a:spLocks noGrp="1" noChangeArrowheads="1"/>
          </p:cNvSpPr>
          <p:nvPr>
            <p:ph type="sldNum" sz="quarter" idx="3"/>
          </p:nvPr>
        </p:nvSpPr>
        <p:spPr bwMode="auto">
          <a:xfrm>
            <a:off x="3970639" y="883062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76" tIns="46538" rIns="93076" bIns="46538" numCol="1" anchor="b" anchorCtr="0" compatLnSpc="1">
            <a:prstTxWarp prst="textNoShape">
              <a:avLst/>
            </a:prstTxWarp>
          </a:bodyPr>
          <a:lstStyle>
            <a:lvl1pPr algn="r" defTabSz="930000" eaLnBrk="1" hangingPunct="1">
              <a:defRPr kumimoji="1" sz="1200">
                <a:latin typeface="Arial Black" pitchFamily="34" charset="0"/>
              </a:defRPr>
            </a:lvl1pPr>
          </a:lstStyle>
          <a:p>
            <a:fld id="{342263C6-7E49-494E-A759-35C0EFEA3139}" type="slidenum">
              <a:rPr lang="en-US" altLang="en-US"/>
              <a:pPr/>
              <a:t>‹#›</a:t>
            </a:fld>
            <a:endParaRPr lang="en-US" altLang="en-US" dirty="0"/>
          </a:p>
        </p:txBody>
      </p:sp>
    </p:spTree>
    <p:extLst>
      <p:ext uri="{BB962C8B-B14F-4D97-AF65-F5344CB8AC3E}">
        <p14:creationId xmlns:p14="http://schemas.microsoft.com/office/powerpoint/2010/main" val="1792831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7" y="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76" tIns="46538" rIns="93076" bIns="46538" numCol="1" anchor="ctr" anchorCtr="0" compatLnSpc="1">
            <a:prstTxWarp prst="textNoShape">
              <a:avLst/>
            </a:prstTxWarp>
          </a:bodyPr>
          <a:lstStyle>
            <a:lvl1pPr defTabSz="930000">
              <a:defRPr sz="1200"/>
            </a:lvl1pPr>
          </a:lstStyle>
          <a:p>
            <a:endParaRPr lang="en-US" altLang="en-US" dirty="0"/>
          </a:p>
        </p:txBody>
      </p:sp>
      <p:sp>
        <p:nvSpPr>
          <p:cNvPr id="1027" name="Rectangle 3"/>
          <p:cNvSpPr>
            <a:spLocks noGrp="1" noChangeArrowheads="1"/>
          </p:cNvSpPr>
          <p:nvPr>
            <p:ph type="dt" idx="1"/>
          </p:nvPr>
        </p:nvSpPr>
        <p:spPr bwMode="auto">
          <a:xfrm>
            <a:off x="3972240" y="0"/>
            <a:ext cx="3038160"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3076" tIns="46538" rIns="93076" bIns="46538" numCol="1" anchor="ctr" anchorCtr="0" compatLnSpc="1">
            <a:prstTxWarp prst="textNoShape">
              <a:avLst/>
            </a:prstTxWarp>
          </a:bodyPr>
          <a:lstStyle>
            <a:lvl1pPr algn="r" defTabSz="930000">
              <a:defRPr sz="1200"/>
            </a:lvl1pPr>
          </a:lstStyle>
          <a:p>
            <a:endParaRPr lang="en-US" altLang="en-US" dirty="0"/>
          </a:p>
        </p:txBody>
      </p:sp>
      <p:sp>
        <p:nvSpPr>
          <p:cNvPr id="1028" name="Rectangle 4"/>
          <p:cNvSpPr>
            <a:spLocks noGrp="1" noRot="1" noChangeAspec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9" name="Rectangle 5"/>
          <p:cNvSpPr>
            <a:spLocks noGrp="1" noChangeArrowheads="1"/>
          </p:cNvSpPr>
          <p:nvPr>
            <p:ph type="body" sz="quarter" idx="3"/>
          </p:nvPr>
        </p:nvSpPr>
        <p:spPr bwMode="auto">
          <a:xfrm>
            <a:off x="934081" y="4416117"/>
            <a:ext cx="5142244" cy="4182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76" tIns="46538" rIns="93076" bIns="465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p:cNvSpPr>
            <a:spLocks noGrp="1" noChangeArrowheads="1"/>
          </p:cNvSpPr>
          <p:nvPr>
            <p:ph type="ftr" sz="quarter" idx="4"/>
          </p:nvPr>
        </p:nvSpPr>
        <p:spPr bwMode="auto">
          <a:xfrm>
            <a:off x="7" y="8832221"/>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76" tIns="46538" rIns="93076" bIns="46538" numCol="1" anchor="b" anchorCtr="0" compatLnSpc="1">
            <a:prstTxWarp prst="textNoShape">
              <a:avLst/>
            </a:prstTxWarp>
          </a:bodyPr>
          <a:lstStyle>
            <a:lvl1pPr defTabSz="930000">
              <a:defRPr sz="1200"/>
            </a:lvl1pPr>
          </a:lstStyle>
          <a:p>
            <a:endParaRPr lang="en-US" altLang="en-US" dirty="0"/>
          </a:p>
        </p:txBody>
      </p:sp>
      <p:sp>
        <p:nvSpPr>
          <p:cNvPr id="1031" name="Rectangle 7"/>
          <p:cNvSpPr>
            <a:spLocks noGrp="1" noChangeArrowheads="1"/>
          </p:cNvSpPr>
          <p:nvPr>
            <p:ph type="sldNum" sz="quarter" idx="5"/>
          </p:nvPr>
        </p:nvSpPr>
        <p:spPr bwMode="auto">
          <a:xfrm>
            <a:off x="3972240" y="8832221"/>
            <a:ext cx="3038160"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3076" tIns="46538" rIns="93076" bIns="46538" numCol="1" anchor="b" anchorCtr="0" compatLnSpc="1">
            <a:prstTxWarp prst="textNoShape">
              <a:avLst/>
            </a:prstTxWarp>
          </a:bodyPr>
          <a:lstStyle>
            <a:lvl1pPr algn="r" defTabSz="930000">
              <a:defRPr sz="1200">
                <a:latin typeface="Arial Black" pitchFamily="34" charset="0"/>
              </a:defRPr>
            </a:lvl1pPr>
          </a:lstStyle>
          <a:p>
            <a:fld id="{26FEBCC3-C707-49FC-8BCC-9CF45520271A}" type="slidenum">
              <a:rPr lang="en-US" altLang="en-US"/>
              <a:pPr/>
              <a:t>‹#›</a:t>
            </a:fld>
            <a:endParaRPr lang="en-US" altLang="en-US" dirty="0"/>
          </a:p>
        </p:txBody>
      </p:sp>
    </p:spTree>
    <p:extLst>
      <p:ext uri="{BB962C8B-B14F-4D97-AF65-F5344CB8AC3E}">
        <p14:creationId xmlns:p14="http://schemas.microsoft.com/office/powerpoint/2010/main" val="26244606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6F46DDD6-E68C-4F7C-AF23-735217335D91}" type="slidenum">
              <a:rPr lang="en-US" altLang="en-US" smtClean="0"/>
              <a:pPr/>
              <a:t>‹#›</a:t>
            </a:fld>
            <a:endParaRPr lang="en-US" altLang="en-US" dirty="0"/>
          </a:p>
        </p:txBody>
      </p:sp>
    </p:spTree>
    <p:extLst>
      <p:ext uri="{BB962C8B-B14F-4D97-AF65-F5344CB8AC3E}">
        <p14:creationId xmlns:p14="http://schemas.microsoft.com/office/powerpoint/2010/main" val="402121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527F0CE1-866A-4BD4-ACD1-A60431EE7217}" type="slidenum">
              <a:rPr lang="en-US" altLang="en-US" smtClean="0"/>
              <a:pPr/>
              <a:t>‹#›</a:t>
            </a:fld>
            <a:endParaRPr lang="en-US" altLang="en-US" dirty="0"/>
          </a:p>
        </p:txBody>
      </p:sp>
    </p:spTree>
    <p:extLst>
      <p:ext uri="{BB962C8B-B14F-4D97-AF65-F5344CB8AC3E}">
        <p14:creationId xmlns:p14="http://schemas.microsoft.com/office/powerpoint/2010/main" val="526150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6860F03A-583D-4A9B-999F-74DA13C958E9}" type="slidenum">
              <a:rPr lang="en-US" altLang="en-US" smtClean="0"/>
              <a:pPr/>
              <a:t>‹#›</a:t>
            </a:fld>
            <a:endParaRPr lang="en-US" altLang="en-US" dirty="0"/>
          </a:p>
        </p:txBody>
      </p:sp>
    </p:spTree>
    <p:extLst>
      <p:ext uri="{BB962C8B-B14F-4D97-AF65-F5344CB8AC3E}">
        <p14:creationId xmlns:p14="http://schemas.microsoft.com/office/powerpoint/2010/main" val="1381883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72FDC3A4-3ECB-4CC5-8031-F712224A9F4A}" type="slidenum">
              <a:rPr lang="en-US" altLang="en-US" smtClean="0"/>
              <a:pPr/>
              <a:t>‹#›</a:t>
            </a:fld>
            <a:endParaRPr lang="en-US" altLang="en-US" dirty="0"/>
          </a:p>
        </p:txBody>
      </p:sp>
    </p:spTree>
    <p:extLst>
      <p:ext uri="{BB962C8B-B14F-4D97-AF65-F5344CB8AC3E}">
        <p14:creationId xmlns:p14="http://schemas.microsoft.com/office/powerpoint/2010/main" val="3899230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AA163D5B-07E7-4F0E-BCB2-32B96E85206D}" type="slidenum">
              <a:rPr lang="en-US" altLang="en-US" smtClean="0"/>
              <a:pPr/>
              <a:t>‹#›</a:t>
            </a:fld>
            <a:endParaRPr lang="en-US" altLang="en-US" dirty="0"/>
          </a:p>
        </p:txBody>
      </p:sp>
    </p:spTree>
    <p:extLst>
      <p:ext uri="{BB962C8B-B14F-4D97-AF65-F5344CB8AC3E}">
        <p14:creationId xmlns:p14="http://schemas.microsoft.com/office/powerpoint/2010/main" val="1506102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D8242185-4B3A-4B3C-B1A3-48131BA4B7C1}" type="slidenum">
              <a:rPr lang="en-US" altLang="en-US" smtClean="0"/>
              <a:pPr/>
              <a:t>‹#›</a:t>
            </a:fld>
            <a:endParaRPr lang="en-US" altLang="en-US" dirty="0"/>
          </a:p>
        </p:txBody>
      </p:sp>
    </p:spTree>
    <p:extLst>
      <p:ext uri="{BB962C8B-B14F-4D97-AF65-F5344CB8AC3E}">
        <p14:creationId xmlns:p14="http://schemas.microsoft.com/office/powerpoint/2010/main" val="276536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dirty="0"/>
          </a:p>
        </p:txBody>
      </p:sp>
      <p:sp>
        <p:nvSpPr>
          <p:cNvPr id="8" name="Footer Placeholder 7"/>
          <p:cNvSpPr>
            <a:spLocks noGrp="1"/>
          </p:cNvSpPr>
          <p:nvPr>
            <p:ph type="ftr" sz="quarter" idx="11"/>
          </p:nvPr>
        </p:nvSpPr>
        <p:spPr/>
        <p:txBody>
          <a:bodyPr/>
          <a:lstStyle/>
          <a:p>
            <a:endParaRPr lang="en-US" altLang="en-US" dirty="0"/>
          </a:p>
        </p:txBody>
      </p:sp>
      <p:sp>
        <p:nvSpPr>
          <p:cNvPr id="9" name="Slide Number Placeholder 8"/>
          <p:cNvSpPr>
            <a:spLocks noGrp="1"/>
          </p:cNvSpPr>
          <p:nvPr>
            <p:ph type="sldNum" sz="quarter" idx="12"/>
          </p:nvPr>
        </p:nvSpPr>
        <p:spPr/>
        <p:txBody>
          <a:bodyPr/>
          <a:lstStyle/>
          <a:p>
            <a:fld id="{D0775048-FC03-4291-928B-BDB9F655CF73}" type="slidenum">
              <a:rPr lang="en-US" altLang="en-US" smtClean="0"/>
              <a:pPr/>
              <a:t>‹#›</a:t>
            </a:fld>
            <a:endParaRPr lang="en-US" altLang="en-US" dirty="0"/>
          </a:p>
        </p:txBody>
      </p:sp>
    </p:spTree>
    <p:extLst>
      <p:ext uri="{BB962C8B-B14F-4D97-AF65-F5344CB8AC3E}">
        <p14:creationId xmlns:p14="http://schemas.microsoft.com/office/powerpoint/2010/main" val="1321249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dirty="0"/>
          </a:p>
        </p:txBody>
      </p:sp>
      <p:sp>
        <p:nvSpPr>
          <p:cNvPr id="4" name="Footer Placeholder 3"/>
          <p:cNvSpPr>
            <a:spLocks noGrp="1"/>
          </p:cNvSpPr>
          <p:nvPr>
            <p:ph type="ftr" sz="quarter" idx="11"/>
          </p:nvPr>
        </p:nvSpPr>
        <p:spPr/>
        <p:txBody>
          <a:bodyPr/>
          <a:lstStyle/>
          <a:p>
            <a:endParaRPr lang="en-US" altLang="en-US" dirty="0"/>
          </a:p>
        </p:txBody>
      </p:sp>
      <p:sp>
        <p:nvSpPr>
          <p:cNvPr id="5" name="Slide Number Placeholder 4"/>
          <p:cNvSpPr>
            <a:spLocks noGrp="1"/>
          </p:cNvSpPr>
          <p:nvPr>
            <p:ph type="sldNum" sz="quarter" idx="12"/>
          </p:nvPr>
        </p:nvSpPr>
        <p:spPr/>
        <p:txBody>
          <a:bodyPr/>
          <a:lstStyle/>
          <a:p>
            <a:fld id="{EF195582-20C7-4B36-B562-5BE424F7108D}" type="slidenum">
              <a:rPr lang="en-US" altLang="en-US" smtClean="0"/>
              <a:pPr/>
              <a:t>‹#›</a:t>
            </a:fld>
            <a:endParaRPr lang="en-US" altLang="en-US" dirty="0"/>
          </a:p>
        </p:txBody>
      </p:sp>
    </p:spTree>
    <p:extLst>
      <p:ext uri="{BB962C8B-B14F-4D97-AF65-F5344CB8AC3E}">
        <p14:creationId xmlns:p14="http://schemas.microsoft.com/office/powerpoint/2010/main" val="3568814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dirty="0"/>
          </a:p>
        </p:txBody>
      </p:sp>
      <p:sp>
        <p:nvSpPr>
          <p:cNvPr id="3" name="Footer Placeholder 2"/>
          <p:cNvSpPr>
            <a:spLocks noGrp="1"/>
          </p:cNvSpPr>
          <p:nvPr>
            <p:ph type="ftr" sz="quarter" idx="11"/>
          </p:nvPr>
        </p:nvSpPr>
        <p:spPr/>
        <p:txBody>
          <a:bodyPr/>
          <a:lstStyle/>
          <a:p>
            <a:endParaRPr lang="en-US" altLang="en-US" dirty="0"/>
          </a:p>
        </p:txBody>
      </p:sp>
      <p:sp>
        <p:nvSpPr>
          <p:cNvPr id="4" name="Slide Number Placeholder 3"/>
          <p:cNvSpPr>
            <a:spLocks noGrp="1"/>
          </p:cNvSpPr>
          <p:nvPr>
            <p:ph type="sldNum" sz="quarter" idx="12"/>
          </p:nvPr>
        </p:nvSpPr>
        <p:spPr/>
        <p:txBody>
          <a:bodyPr/>
          <a:lstStyle/>
          <a:p>
            <a:fld id="{C3E3C68F-1F6D-40C9-9574-8D30D2C4248C}" type="slidenum">
              <a:rPr lang="en-US" altLang="en-US" smtClean="0"/>
              <a:pPr/>
              <a:t>‹#›</a:t>
            </a:fld>
            <a:endParaRPr lang="en-US" altLang="en-US" dirty="0"/>
          </a:p>
        </p:txBody>
      </p:sp>
    </p:spTree>
    <p:extLst>
      <p:ext uri="{BB962C8B-B14F-4D97-AF65-F5344CB8AC3E}">
        <p14:creationId xmlns:p14="http://schemas.microsoft.com/office/powerpoint/2010/main" val="454430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E87432F6-7821-4653-A61A-EEA69F8A5E0C}" type="slidenum">
              <a:rPr lang="en-US" altLang="en-US" smtClean="0"/>
              <a:pPr/>
              <a:t>‹#›</a:t>
            </a:fld>
            <a:endParaRPr lang="en-US" altLang="en-US" dirty="0"/>
          </a:p>
        </p:txBody>
      </p:sp>
    </p:spTree>
    <p:extLst>
      <p:ext uri="{BB962C8B-B14F-4D97-AF65-F5344CB8AC3E}">
        <p14:creationId xmlns:p14="http://schemas.microsoft.com/office/powerpoint/2010/main" val="4050396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4B6CA6EF-D364-49C2-8EF9-0228E40A8C93}" type="slidenum">
              <a:rPr lang="en-US" altLang="en-US" smtClean="0"/>
              <a:pPr/>
              <a:t>‹#›</a:t>
            </a:fld>
            <a:endParaRPr lang="en-US" altLang="en-US" dirty="0"/>
          </a:p>
        </p:txBody>
      </p:sp>
    </p:spTree>
    <p:extLst>
      <p:ext uri="{BB962C8B-B14F-4D97-AF65-F5344CB8AC3E}">
        <p14:creationId xmlns:p14="http://schemas.microsoft.com/office/powerpoint/2010/main" val="2975849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0A2963-3AE2-4712-B816-981AE9D70521}" type="slidenum">
              <a:rPr lang="en-US" altLang="en-US" smtClean="0"/>
              <a:pPr/>
              <a:t>‹#›</a:t>
            </a:fld>
            <a:endParaRPr lang="en-US" altLang="en-US" dirty="0"/>
          </a:p>
        </p:txBody>
      </p:sp>
    </p:spTree>
    <p:extLst>
      <p:ext uri="{BB962C8B-B14F-4D97-AF65-F5344CB8AC3E}">
        <p14:creationId xmlns:p14="http://schemas.microsoft.com/office/powerpoint/2010/main" val="1564361385"/>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2" name="Rectangle 61">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4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7DA79FF-DEFD-63B8-B7B8-7129E4606F22}"/>
              </a:ext>
            </a:extLst>
          </p:cNvPr>
          <p:cNvSpPr>
            <a:spLocks noGrp="1"/>
          </p:cNvSpPr>
          <p:nvPr>
            <p:ph type="title"/>
          </p:nvPr>
        </p:nvSpPr>
        <p:spPr>
          <a:xfrm>
            <a:off x="609601" y="1012536"/>
            <a:ext cx="3932682" cy="5443128"/>
          </a:xfrm>
        </p:spPr>
        <p:txBody>
          <a:bodyPr vert="horz" lIns="91440" tIns="45720" rIns="91440" bIns="45720" rtlCol="0" anchor="t">
            <a:normAutofit/>
          </a:bodyPr>
          <a:lstStyle/>
          <a:p>
            <a:r>
              <a:rPr lang="en-US" sz="4200" b="1" dirty="0"/>
              <a:t>CITY OF STAMFORD</a:t>
            </a:r>
            <a:br>
              <a:rPr lang="en-US" sz="4200" b="1" dirty="0"/>
            </a:br>
            <a:r>
              <a:rPr lang="en-US" sz="4200" b="1" dirty="0"/>
              <a:t>Tax and Collection</a:t>
            </a:r>
            <a:br>
              <a:rPr lang="en-US" sz="4200" b="1" dirty="0"/>
            </a:br>
            <a:br>
              <a:rPr lang="en-US" sz="4200" b="1" dirty="0"/>
            </a:br>
            <a:r>
              <a:rPr lang="en-US" sz="4200" b="1" dirty="0"/>
              <a:t>William Napoletano</a:t>
            </a:r>
            <a:br>
              <a:rPr lang="en-US" sz="1800" b="1" dirty="0"/>
            </a:br>
            <a:r>
              <a:rPr lang="en-US" sz="2000" b="1" dirty="0"/>
              <a:t>(203) 977-4144</a:t>
            </a:r>
            <a:br>
              <a:rPr lang="en-US" sz="2000" b="1" dirty="0"/>
            </a:br>
            <a:r>
              <a:rPr lang="en-US" sz="2000" b="1" dirty="0"/>
              <a:t>Board of Finance</a:t>
            </a:r>
            <a:br>
              <a:rPr lang="en-US" sz="2000" b="1" dirty="0"/>
            </a:br>
            <a:r>
              <a:rPr lang="en-US" sz="2000" b="1" dirty="0"/>
              <a:t>April 2, 2024</a:t>
            </a:r>
            <a:endParaRPr lang="en-US" sz="4200" dirty="0"/>
          </a:p>
        </p:txBody>
      </p:sp>
      <p:sp>
        <p:nvSpPr>
          <p:cNvPr id="64" name="Rectangle 63">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2502" y="-3"/>
            <a:ext cx="3051498"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2502" y="-3"/>
            <a:ext cx="2708597"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1305" y="401193"/>
            <a:ext cx="3853890" cy="3051499"/>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C20B48F9-47B4-DAC6-44F7-534829623147}"/>
              </a:ext>
            </a:extLst>
          </p:cNvPr>
          <p:cNvPicPr>
            <a:picLocks noGrp="1" noChangeAspect="1"/>
          </p:cNvPicPr>
          <p:nvPr>
            <p:ph idx="1"/>
          </p:nvPr>
        </p:nvPicPr>
        <p:blipFill rotWithShape="1">
          <a:blip r:embed="rId2"/>
          <a:srcRect l="768" r="6061" b="-3"/>
          <a:stretch/>
        </p:blipFill>
        <p:spPr>
          <a:xfrm>
            <a:off x="4572000" y="1012536"/>
            <a:ext cx="3567121"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
        <p:nvSpPr>
          <p:cNvPr id="4" name="Slide Number Placeholder 3">
            <a:extLst>
              <a:ext uri="{FF2B5EF4-FFF2-40B4-BE49-F238E27FC236}">
                <a16:creationId xmlns:a16="http://schemas.microsoft.com/office/drawing/2014/main" id="{F9B90DC7-8EEC-D76C-8311-057BFAF7509C}"/>
              </a:ext>
            </a:extLst>
          </p:cNvPr>
          <p:cNvSpPr>
            <a:spLocks noGrp="1"/>
          </p:cNvSpPr>
          <p:nvPr>
            <p:ph type="sldNum" sz="quarter" idx="12"/>
          </p:nvPr>
        </p:nvSpPr>
        <p:spPr>
          <a:xfrm>
            <a:off x="8778240" y="6455664"/>
            <a:ext cx="336042" cy="365125"/>
          </a:xfrm>
        </p:spPr>
        <p:txBody>
          <a:bodyPr vert="horz" lIns="91440" tIns="45720" rIns="91440" bIns="45720" rtlCol="0" anchor="ctr">
            <a:normAutofit/>
          </a:bodyPr>
          <a:lstStyle/>
          <a:p>
            <a:pPr defTabSz="914400">
              <a:spcAft>
                <a:spcPts val="600"/>
              </a:spcAft>
              <a:defRPr/>
            </a:pPr>
            <a:fld id="{72FDC3A4-3ECB-4CC5-8031-F712224A9F4A}" type="slidenum">
              <a:rPr lang="en-US" altLang="en-US" sz="1000">
                <a:solidFill>
                  <a:srgbClr val="FFFFFF"/>
                </a:solidFill>
                <a:latin typeface="Calibri" panose="020F0502020204030204"/>
              </a:rPr>
              <a:pPr defTabSz="914400">
                <a:spcAft>
                  <a:spcPts val="600"/>
                </a:spcAft>
                <a:defRPr/>
              </a:pPr>
              <a:t>1</a:t>
            </a:fld>
            <a:endParaRPr lang="en-US" altLang="en-US" sz="1000">
              <a:solidFill>
                <a:srgbClr val="FFFFFF"/>
              </a:solidFill>
              <a:latin typeface="Calibri" panose="020F0502020204030204"/>
            </a:endParaRPr>
          </a:p>
        </p:txBody>
      </p:sp>
    </p:spTree>
    <p:extLst>
      <p:ext uri="{BB962C8B-B14F-4D97-AF65-F5344CB8AC3E}">
        <p14:creationId xmlns:p14="http://schemas.microsoft.com/office/powerpoint/2010/main" val="4259633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83E90-249D-F8AF-526C-ACA97E8696EA}"/>
              </a:ext>
            </a:extLst>
          </p:cNvPr>
          <p:cNvSpPr>
            <a:spLocks noGrp="1"/>
          </p:cNvSpPr>
          <p:nvPr>
            <p:ph type="title"/>
          </p:nvPr>
        </p:nvSpPr>
        <p:spPr>
          <a:xfrm>
            <a:off x="566927" y="3399769"/>
            <a:ext cx="7980565" cy="775845"/>
          </a:xfrm>
        </p:spPr>
        <p:txBody>
          <a:bodyPr vert="horz" lIns="91440" tIns="45720" rIns="91440" bIns="45720" rtlCol="0" anchor="b">
            <a:normAutofit/>
          </a:bodyPr>
          <a:lstStyle/>
          <a:p>
            <a:pPr algn="ctr"/>
            <a:r>
              <a:rPr lang="en-US" sz="3500" kern="1200">
                <a:solidFill>
                  <a:schemeClr val="tx2"/>
                </a:solidFill>
                <a:latin typeface="+mj-lt"/>
                <a:ea typeface="+mj-ea"/>
                <a:cs typeface="+mj-cs"/>
              </a:rPr>
              <a:t>Department Org. Chart</a:t>
            </a:r>
          </a:p>
        </p:txBody>
      </p:sp>
      <p:pic>
        <p:nvPicPr>
          <p:cNvPr id="8" name="Graphic 7" descr="Hierarchy">
            <a:extLst>
              <a:ext uri="{FF2B5EF4-FFF2-40B4-BE49-F238E27FC236}">
                <a16:creationId xmlns:a16="http://schemas.microsoft.com/office/drawing/2014/main" id="{4B2EF212-6B44-AE5F-450F-12674548DB8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30671" y="320231"/>
            <a:ext cx="2836567" cy="2836567"/>
          </a:xfrm>
          <a:prstGeom prst="rect">
            <a:avLst/>
          </a:prstGeom>
        </p:spPr>
      </p:pic>
      <p:sp>
        <p:nvSpPr>
          <p:cNvPr id="4" name="Slide Number Placeholder 3">
            <a:extLst>
              <a:ext uri="{FF2B5EF4-FFF2-40B4-BE49-F238E27FC236}">
                <a16:creationId xmlns:a16="http://schemas.microsoft.com/office/drawing/2014/main" id="{82A5F09E-F95E-3CC3-F678-88F847DDFFBE}"/>
              </a:ext>
            </a:extLst>
          </p:cNvPr>
          <p:cNvSpPr>
            <a:spLocks noGrp="1"/>
          </p:cNvSpPr>
          <p:nvPr>
            <p:ph type="sldNum" sz="quarter" idx="12"/>
          </p:nvPr>
        </p:nvSpPr>
        <p:spPr>
          <a:xfrm>
            <a:off x="6457950" y="6356350"/>
            <a:ext cx="2057400" cy="365125"/>
          </a:xfrm>
        </p:spPr>
        <p:txBody>
          <a:bodyPr vert="horz" lIns="91440" tIns="45720" rIns="91440" bIns="45720" rtlCol="0" anchor="ctr">
            <a:normAutofit/>
          </a:bodyPr>
          <a:lstStyle/>
          <a:p>
            <a:pPr defTabSz="914400">
              <a:spcAft>
                <a:spcPts val="600"/>
              </a:spcAft>
            </a:pPr>
            <a:fld id="{72FDC3A4-3ECB-4CC5-8031-F712224A9F4A}" type="slidenum">
              <a:rPr lang="en-US" altLang="en-US" smtClean="0"/>
              <a:pPr defTabSz="914400">
                <a:spcAft>
                  <a:spcPts val="600"/>
                </a:spcAft>
              </a:pPr>
              <a:t>2</a:t>
            </a:fld>
            <a:endParaRPr lang="en-US" altLang="en-US"/>
          </a:p>
        </p:txBody>
      </p:sp>
      <p:pic>
        <p:nvPicPr>
          <p:cNvPr id="5" name="Picture 4" descr="A computer screen shot of a company structure">
            <a:extLst>
              <a:ext uri="{FF2B5EF4-FFF2-40B4-BE49-F238E27FC236}">
                <a16:creationId xmlns:a16="http://schemas.microsoft.com/office/drawing/2014/main" id="{2496D6B1-2D3F-676C-B8BA-8BA11584554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6225" y="323850"/>
            <a:ext cx="8591550" cy="6210300"/>
          </a:xfrm>
          <a:prstGeom prst="rect">
            <a:avLst/>
          </a:prstGeom>
        </p:spPr>
      </p:pic>
    </p:spTree>
    <p:extLst>
      <p:ext uri="{BB962C8B-B14F-4D97-AF65-F5344CB8AC3E}">
        <p14:creationId xmlns:p14="http://schemas.microsoft.com/office/powerpoint/2010/main" val="2999690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57CDD8-2713-4C69-E541-2FD7A8AB6BB8}"/>
              </a:ext>
            </a:extLst>
          </p:cNvPr>
          <p:cNvSpPr>
            <a:spLocks noGrp="1"/>
          </p:cNvSpPr>
          <p:nvPr>
            <p:ph idx="1"/>
          </p:nvPr>
        </p:nvSpPr>
        <p:spPr>
          <a:xfrm>
            <a:off x="838200" y="685800"/>
            <a:ext cx="7848600" cy="5486400"/>
          </a:xfrm>
        </p:spPr>
        <p:txBody>
          <a:bodyPr>
            <a:normAutofit fontScale="92500" lnSpcReduction="20000"/>
          </a:bodyPr>
          <a:lstStyle/>
          <a:p>
            <a:pPr marL="0" indent="0">
              <a:buNone/>
            </a:pPr>
            <a:r>
              <a:rPr lang="en-US" sz="2800" dirty="0"/>
              <a:t>Board of Finance Requirements:</a:t>
            </a:r>
          </a:p>
          <a:p>
            <a:pPr marL="0" indent="0">
              <a:buNone/>
            </a:pPr>
            <a:endParaRPr lang="en-US" sz="1050" dirty="0"/>
          </a:p>
          <a:p>
            <a:pPr marL="0" marR="0" indent="0">
              <a:spcBef>
                <a:spcPts val="0"/>
              </a:spcBef>
              <a:spcAft>
                <a:spcPts val="0"/>
              </a:spcAft>
              <a:buNone/>
            </a:pPr>
            <a:r>
              <a:rPr lang="en-US" sz="1800" dirty="0">
                <a:solidFill>
                  <a:srgbClr val="000000"/>
                </a:solidFill>
                <a:effectLst/>
                <a:latin typeface="Calibri" panose="020F0502020204030204" pitchFamily="34" charset="0"/>
                <a:ea typeface="Aptos" panose="020B0004020202020204" pitchFamily="34" charset="0"/>
              </a:rPr>
              <a:t>• Up-to-date Org Chart (if there have been changes since budget books were printed). </a:t>
            </a:r>
          </a:p>
          <a:p>
            <a:pPr marL="0" marR="0" indent="0">
              <a:spcBef>
                <a:spcPts val="0"/>
              </a:spcBef>
              <a:spcAft>
                <a:spcPts val="0"/>
              </a:spcAft>
              <a:buNone/>
            </a:pPr>
            <a:r>
              <a:rPr lang="en-US" sz="1800" dirty="0">
                <a:solidFill>
                  <a:srgbClr val="000000"/>
                </a:solidFill>
                <a:latin typeface="Calibri" panose="020F0502020204030204" pitchFamily="34" charset="0"/>
                <a:ea typeface="Aptos" panose="020B0004020202020204" pitchFamily="34" charset="0"/>
              </a:rPr>
              <a:t>	</a:t>
            </a:r>
            <a:r>
              <a:rPr lang="en-US" sz="1800" dirty="0">
                <a:solidFill>
                  <a:srgbClr val="FF0000"/>
                </a:solidFill>
                <a:effectLst/>
                <a:latin typeface="Calibri" panose="020F0502020204030204" pitchFamily="34" charset="0"/>
                <a:ea typeface="Aptos" panose="020B0004020202020204" pitchFamily="34" charset="0"/>
              </a:rPr>
              <a:t>The organization chart displayed in the proposed budget book is current and 	accurate. </a:t>
            </a:r>
            <a:endParaRPr lang="en-US" sz="1800" dirty="0">
              <a:solidFill>
                <a:srgbClr val="000000"/>
              </a:solidFill>
              <a:effectLst/>
              <a:latin typeface="Calibri" panose="020F0502020204030204" pitchFamily="34" charset="0"/>
              <a:ea typeface="Aptos" panose="020B0004020202020204" pitchFamily="34" charset="0"/>
            </a:endParaRPr>
          </a:p>
          <a:p>
            <a:pPr marL="0" marR="0" indent="0">
              <a:spcBef>
                <a:spcPts val="0"/>
              </a:spcBef>
              <a:spcAft>
                <a:spcPts val="0"/>
              </a:spcAft>
              <a:buNone/>
            </a:pPr>
            <a:endParaRPr lang="en-US" sz="1800" dirty="0">
              <a:solidFill>
                <a:srgbClr val="000000"/>
              </a:solidFill>
              <a:latin typeface="Calibri" panose="020F0502020204030204" pitchFamily="34" charset="0"/>
              <a:ea typeface="Aptos" panose="020B0004020202020204" pitchFamily="34" charset="0"/>
            </a:endParaRPr>
          </a:p>
          <a:p>
            <a:pPr marL="0" marR="0" indent="0">
              <a:spcBef>
                <a:spcPts val="0"/>
              </a:spcBef>
              <a:spcAft>
                <a:spcPts val="0"/>
              </a:spcAft>
              <a:buNone/>
            </a:pPr>
            <a:r>
              <a:rPr lang="en-US" sz="1800" dirty="0">
                <a:solidFill>
                  <a:srgbClr val="000000"/>
                </a:solidFill>
                <a:effectLst/>
                <a:latin typeface="Calibri" panose="020F0502020204030204" pitchFamily="34" charset="0"/>
                <a:ea typeface="Aptos" panose="020B0004020202020204" pitchFamily="34" charset="0"/>
              </a:rPr>
              <a:t>• Staffing updates – additions or deletions; salary changes due to upgrades and/or new  responsibilities.</a:t>
            </a:r>
          </a:p>
          <a:p>
            <a:pPr marL="0" marR="0" indent="0">
              <a:spcBef>
                <a:spcPts val="0"/>
              </a:spcBef>
              <a:spcAft>
                <a:spcPts val="0"/>
              </a:spcAft>
              <a:buNone/>
            </a:pPr>
            <a:r>
              <a:rPr lang="en-US" sz="1800" dirty="0">
                <a:solidFill>
                  <a:srgbClr val="000000"/>
                </a:solidFill>
                <a:latin typeface="Calibri" panose="020F0502020204030204" pitchFamily="34" charset="0"/>
                <a:ea typeface="Aptos" panose="020B0004020202020204" pitchFamily="34" charset="0"/>
              </a:rPr>
              <a:t>	</a:t>
            </a:r>
            <a:r>
              <a:rPr lang="en-US" sz="1800" dirty="0">
                <a:solidFill>
                  <a:srgbClr val="FF0000"/>
                </a:solidFill>
                <a:effectLst/>
                <a:latin typeface="Calibri" panose="020F0502020204030204" pitchFamily="34" charset="0"/>
                <a:ea typeface="Aptos" panose="020B0004020202020204" pitchFamily="34" charset="0"/>
              </a:rPr>
              <a:t>There are no staffing changes anticipated or proposed for the next fiscal 	year.  There are no add </a:t>
            </a:r>
            <a:r>
              <a:rPr lang="en-US" sz="1800" dirty="0" err="1">
                <a:solidFill>
                  <a:srgbClr val="FF0000"/>
                </a:solidFill>
                <a:effectLst/>
                <a:latin typeface="Calibri" panose="020F0502020204030204" pitchFamily="34" charset="0"/>
                <a:ea typeface="Aptos" panose="020B0004020202020204" pitchFamily="34" charset="0"/>
              </a:rPr>
              <a:t>ons</a:t>
            </a:r>
            <a:r>
              <a:rPr lang="en-US" sz="1800" dirty="0">
                <a:solidFill>
                  <a:srgbClr val="FF0000"/>
                </a:solidFill>
                <a:effectLst/>
                <a:latin typeface="Calibri" panose="020F0502020204030204" pitchFamily="34" charset="0"/>
                <a:ea typeface="Aptos" panose="020B0004020202020204" pitchFamily="34" charset="0"/>
              </a:rPr>
              <a:t>, deletions, upgrades and/or new responsibilities 	to existing employees.</a:t>
            </a:r>
            <a:endParaRPr lang="en-US" sz="1800" dirty="0">
              <a:solidFill>
                <a:srgbClr val="000000"/>
              </a:solidFill>
              <a:effectLst/>
              <a:latin typeface="Calibri" panose="020F0502020204030204" pitchFamily="34" charset="0"/>
              <a:ea typeface="Aptos" panose="020B0004020202020204" pitchFamily="34" charset="0"/>
            </a:endParaRPr>
          </a:p>
          <a:p>
            <a:pPr marL="0" marR="0" indent="0">
              <a:spcBef>
                <a:spcPts val="0"/>
              </a:spcBef>
              <a:spcAft>
                <a:spcPts val="0"/>
              </a:spcAft>
              <a:buNone/>
            </a:pPr>
            <a:endParaRPr lang="en-US" sz="1800" dirty="0">
              <a:solidFill>
                <a:srgbClr val="000000"/>
              </a:solidFill>
              <a:latin typeface="Calibri" panose="020F0502020204030204" pitchFamily="34" charset="0"/>
              <a:ea typeface="Aptos" panose="020B0004020202020204" pitchFamily="34" charset="0"/>
            </a:endParaRPr>
          </a:p>
          <a:p>
            <a:pPr marL="0" marR="0" indent="0">
              <a:spcBef>
                <a:spcPts val="0"/>
              </a:spcBef>
              <a:spcAft>
                <a:spcPts val="0"/>
              </a:spcAft>
              <a:buNone/>
            </a:pPr>
            <a:r>
              <a:rPr lang="en-US" sz="1800" dirty="0">
                <a:solidFill>
                  <a:srgbClr val="000000"/>
                </a:solidFill>
                <a:effectLst/>
                <a:latin typeface="Calibri" panose="020F0502020204030204" pitchFamily="34" charset="0"/>
                <a:ea typeface="Aptos" panose="020B0004020202020204" pitchFamily="34" charset="0"/>
              </a:rPr>
              <a:t>• Explanation for any budget increases in individual line accounts. </a:t>
            </a:r>
          </a:p>
          <a:p>
            <a:pPr marL="0" marR="0" indent="0">
              <a:spcBef>
                <a:spcPts val="0"/>
              </a:spcBef>
              <a:spcAft>
                <a:spcPts val="0"/>
              </a:spcAft>
              <a:buNone/>
            </a:pPr>
            <a:r>
              <a:rPr lang="en-US" sz="1800" dirty="0">
                <a:solidFill>
                  <a:srgbClr val="000000"/>
                </a:solidFill>
                <a:latin typeface="Calibri" panose="020F0502020204030204" pitchFamily="34" charset="0"/>
                <a:ea typeface="Aptos" panose="020B0004020202020204" pitchFamily="34" charset="0"/>
              </a:rPr>
              <a:t>	</a:t>
            </a:r>
            <a:r>
              <a:rPr lang="en-US" sz="1800" dirty="0">
                <a:solidFill>
                  <a:srgbClr val="FF0000"/>
                </a:solidFill>
                <a:effectLst/>
                <a:latin typeface="Calibri" panose="020F0502020204030204" pitchFamily="34" charset="0"/>
                <a:ea typeface="Aptos" panose="020B0004020202020204" pitchFamily="34" charset="0"/>
              </a:rPr>
              <a:t>Other than contractual increases to salary and withholdings the Tax &amp; 	Collection Division only has two line items requesting increases. </a:t>
            </a:r>
            <a:endParaRPr lang="en-US" sz="1800" dirty="0">
              <a:solidFill>
                <a:srgbClr val="000000"/>
              </a:solidFill>
              <a:effectLst/>
              <a:latin typeface="Calibri" panose="020F0502020204030204" pitchFamily="34" charset="0"/>
              <a:ea typeface="Aptos" panose="020B0004020202020204" pitchFamily="34" charset="0"/>
            </a:endParaRPr>
          </a:p>
          <a:p>
            <a:pPr marL="1714500" lvl="3" indent="-342900">
              <a:spcBef>
                <a:spcPts val="0"/>
              </a:spcBef>
              <a:buFont typeface="+mj-lt"/>
              <a:buAutoNum type="arabicParenR"/>
            </a:pPr>
            <a:r>
              <a:rPr lang="en-US" sz="1500" dirty="0">
                <a:solidFill>
                  <a:srgbClr val="FF0000"/>
                </a:solidFill>
                <a:effectLst/>
                <a:latin typeface="Calibri" panose="020F0502020204030204" pitchFamily="34" charset="0"/>
                <a:ea typeface="Aptos" panose="020B0004020202020204" pitchFamily="34" charset="0"/>
              </a:rPr>
              <a:t>The first is Postage for $5k.  This item is requested to send additional delinquent notices for increasing revenue and collection rate. This increase was offset by an equal reduction in the Contracted Services request.</a:t>
            </a:r>
            <a:endParaRPr lang="en-US" sz="1500" dirty="0">
              <a:solidFill>
                <a:srgbClr val="000000"/>
              </a:solidFill>
              <a:effectLst/>
              <a:latin typeface="Calibri" panose="020F0502020204030204" pitchFamily="34" charset="0"/>
              <a:ea typeface="Aptos" panose="020B0004020202020204" pitchFamily="34" charset="0"/>
            </a:endParaRPr>
          </a:p>
          <a:p>
            <a:pPr marL="1714500" lvl="3" indent="-342900">
              <a:spcBef>
                <a:spcPts val="0"/>
              </a:spcBef>
              <a:buFont typeface="+mj-lt"/>
              <a:buAutoNum type="arabicParenR"/>
            </a:pPr>
            <a:r>
              <a:rPr lang="en-US" sz="1500" dirty="0">
                <a:solidFill>
                  <a:srgbClr val="FF0000"/>
                </a:solidFill>
                <a:effectLst/>
                <a:latin typeface="Calibri" panose="020F0502020204030204" pitchFamily="34" charset="0"/>
                <a:ea typeface="Aptos" panose="020B0004020202020204" pitchFamily="34" charset="0"/>
              </a:rPr>
              <a:t>The second is Software Maintenance for $68k.  This item is the annual maintenance fee for the Teller cashiering program that was part of the ERP conversion with Oracle.  The Teller cashiering software is vital in centralizing collections of revenue for all departments into one center.  </a:t>
            </a:r>
            <a:r>
              <a:rPr lang="en-US" sz="1500" dirty="0">
                <a:solidFill>
                  <a:srgbClr val="000000"/>
                </a:solidFill>
                <a:effectLst/>
                <a:latin typeface="Calibri" panose="020F0502020204030204" pitchFamily="34" charset="0"/>
                <a:ea typeface="Aptos" panose="020B0004020202020204" pitchFamily="34" charset="0"/>
              </a:rPr>
              <a:t> </a:t>
            </a:r>
          </a:p>
          <a:p>
            <a:pPr marL="0" marR="0" indent="0">
              <a:spcBef>
                <a:spcPts val="0"/>
              </a:spcBef>
              <a:spcAft>
                <a:spcPts val="0"/>
              </a:spcAft>
              <a:buNone/>
            </a:pPr>
            <a:r>
              <a:rPr lang="en-US" sz="1800" dirty="0">
                <a:solidFill>
                  <a:srgbClr val="000000"/>
                </a:solidFill>
                <a:effectLst/>
                <a:latin typeface="Calibri" panose="020F0502020204030204" pitchFamily="34" charset="0"/>
                <a:ea typeface="Aptos" panose="020B0004020202020204" pitchFamily="34" charset="0"/>
              </a:rPr>
              <a:t>• What adjustments could be made if the department budget were to be reduced? </a:t>
            </a:r>
          </a:p>
          <a:p>
            <a:pPr marL="0" marR="0" indent="0">
              <a:spcBef>
                <a:spcPts val="0"/>
              </a:spcBef>
              <a:spcAft>
                <a:spcPts val="0"/>
              </a:spcAft>
              <a:buNone/>
            </a:pPr>
            <a:r>
              <a:rPr lang="en-US" sz="1800" kern="100" dirty="0">
                <a:solidFill>
                  <a:srgbClr val="000000"/>
                </a:solidFill>
                <a:latin typeface="Calibri" panose="020F0502020204030204" pitchFamily="34" charset="0"/>
                <a:ea typeface="Aptos" panose="020B0004020202020204" pitchFamily="34" charset="0"/>
                <a:cs typeface="Times New Roman" panose="02020603050405020304" pitchFamily="18" charset="0"/>
              </a:rPr>
              <a:t>	</a:t>
            </a:r>
            <a:r>
              <a:rPr lang="en-US" sz="18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We strive to request a budget that has no negative impact on the services 	provided to the residents while keeping in mind a very conservative 	approach to spending attempting to provide a net zero increase.  If the 	department budget were to be reduced every attempt would be made to 	minimize the effect on services but the possibility </a:t>
            </a:r>
            <a:r>
              <a:rPr lang="en-US" sz="1800" kern="100" dirty="0">
                <a:solidFill>
                  <a:srgbClr val="FF0000"/>
                </a:solidFill>
                <a:latin typeface="Aptos" panose="020B0004020202020204" pitchFamily="34" charset="0"/>
                <a:ea typeface="Aptos" panose="020B0004020202020204" pitchFamily="34" charset="0"/>
                <a:cs typeface="Times New Roman" panose="02020603050405020304" pitchFamily="18" charset="0"/>
              </a:rPr>
              <a:t>does exist that 	services would be negatively impacted from a reduction in the budget 	requested.  </a:t>
            </a:r>
            <a:r>
              <a:rPr lang="en-US" sz="18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US" sz="2800" dirty="0"/>
          </a:p>
          <a:p>
            <a:endParaRPr lang="en-US" dirty="0"/>
          </a:p>
        </p:txBody>
      </p:sp>
      <p:sp>
        <p:nvSpPr>
          <p:cNvPr id="4" name="Slide Number Placeholder 3">
            <a:extLst>
              <a:ext uri="{FF2B5EF4-FFF2-40B4-BE49-F238E27FC236}">
                <a16:creationId xmlns:a16="http://schemas.microsoft.com/office/drawing/2014/main" id="{2FEBF89A-BCA9-9852-BADB-AF9085377ABE}"/>
              </a:ext>
            </a:extLst>
          </p:cNvPr>
          <p:cNvSpPr>
            <a:spLocks noGrp="1"/>
          </p:cNvSpPr>
          <p:nvPr>
            <p:ph type="sldNum" sz="quarter" idx="12"/>
          </p:nvPr>
        </p:nvSpPr>
        <p:spPr/>
        <p:txBody>
          <a:bodyPr/>
          <a:lstStyle/>
          <a:p>
            <a:fld id="{72FDC3A4-3ECB-4CC5-8031-F712224A9F4A}" type="slidenum">
              <a:rPr lang="en-US" altLang="en-US" smtClean="0"/>
              <a:pPr/>
              <a:t>3</a:t>
            </a:fld>
            <a:endParaRPr lang="en-US" altLang="en-US" dirty="0"/>
          </a:p>
        </p:txBody>
      </p:sp>
    </p:spTree>
    <p:extLst>
      <p:ext uri="{BB962C8B-B14F-4D97-AF65-F5344CB8AC3E}">
        <p14:creationId xmlns:p14="http://schemas.microsoft.com/office/powerpoint/2010/main" val="294270618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BRANCHTO" val="0"/>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a020e65b-1858-42ae-bc70-a20db668583f"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80CDC7386F9A649B1251D9D66429F0C" ma:contentTypeVersion="9" ma:contentTypeDescription="Create a new document." ma:contentTypeScope="" ma:versionID="e5534febb6e3d830a65fed7e6be91339">
  <xsd:schema xmlns:xsd="http://www.w3.org/2001/XMLSchema" xmlns:xs="http://www.w3.org/2001/XMLSchema" xmlns:p="http://schemas.microsoft.com/office/2006/metadata/properties" xmlns:ns3="da2d13b2-97fc-40c8-bc2b-d7cdae276715" xmlns:ns4="a020e65b-1858-42ae-bc70-a20db668583f" targetNamespace="http://schemas.microsoft.com/office/2006/metadata/properties" ma:root="true" ma:fieldsID="13152e626acec644f45e3427eb2d3bd1" ns3:_="" ns4:_="">
    <xsd:import namespace="da2d13b2-97fc-40c8-bc2b-d7cdae276715"/>
    <xsd:import namespace="a020e65b-1858-42ae-bc70-a20db668583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LengthInSeconds"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2d13b2-97fc-40c8-bc2b-d7cdae27671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020e65b-1858-42ae-bc70-a20db668583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_activity" ma:index="16"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167F2BA-FA77-4D1F-BF96-9D28F012CB27}">
  <ds:schemaRefs>
    <ds:schemaRef ds:uri="http://schemas.microsoft.com/sharepoint/v3/contenttype/forms"/>
  </ds:schemaRefs>
</ds:datastoreItem>
</file>

<file path=customXml/itemProps2.xml><?xml version="1.0" encoding="utf-8"?>
<ds:datastoreItem xmlns:ds="http://schemas.openxmlformats.org/officeDocument/2006/customXml" ds:itemID="{A98A76E3-82BC-41C9-91C3-9AB220D4C423}">
  <ds:schemaRefs>
    <ds:schemaRef ds:uri="http://schemas.microsoft.com/office/2006/documentManagement/types"/>
    <ds:schemaRef ds:uri="http://schemas.microsoft.com/office/infopath/2007/PartnerControls"/>
    <ds:schemaRef ds:uri="http://purl.org/dc/terms/"/>
    <ds:schemaRef ds:uri="a020e65b-1858-42ae-bc70-a20db668583f"/>
    <ds:schemaRef ds:uri="http://www.w3.org/XML/1998/namespace"/>
    <ds:schemaRef ds:uri="http://schemas.microsoft.com/office/2006/metadata/properties"/>
    <ds:schemaRef ds:uri="http://schemas.openxmlformats.org/package/2006/metadata/core-properties"/>
    <ds:schemaRef ds:uri="da2d13b2-97fc-40c8-bc2b-d7cdae276715"/>
    <ds:schemaRef ds:uri="http://purl.org/dc/dcmitype/"/>
    <ds:schemaRef ds:uri="http://purl.org/dc/elements/1.1/"/>
  </ds:schemaRefs>
</ds:datastoreItem>
</file>

<file path=customXml/itemProps3.xml><?xml version="1.0" encoding="utf-8"?>
<ds:datastoreItem xmlns:ds="http://schemas.openxmlformats.org/officeDocument/2006/customXml" ds:itemID="{9D884D6B-F2EF-40DA-ABAD-CFAF1A3CE6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2d13b2-97fc-40c8-bc2b-d7cdae276715"/>
    <ds:schemaRef ds:uri="a020e65b-1858-42ae-bc70-a20db66858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22728</TotalTime>
  <Words>340</Words>
  <Application>Microsoft Office PowerPoint</Application>
  <PresentationFormat>On-screen Show (4:3)</PresentationFormat>
  <Paragraphs>19</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Aptos</vt:lpstr>
      <vt:lpstr>Arial</vt:lpstr>
      <vt:lpstr>Arial Black</vt:lpstr>
      <vt:lpstr>Calibri</vt:lpstr>
      <vt:lpstr>Calibri Light</vt:lpstr>
      <vt:lpstr>Office Theme</vt:lpstr>
      <vt:lpstr>CITY OF STAMFORD Tax and Collection  William Napoletano (203) 977-4144 Board of Finance April 2, 2024</vt:lpstr>
      <vt:lpstr>Department Org. Chart</vt:lpstr>
      <vt:lpstr>PowerPoint Presentation</vt:lpstr>
    </vt:vector>
  </TitlesOfParts>
  <Company>City of Stamford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2014-15 Highlights    FY 2015-16 Outlook</dc:title>
  <dc:creator>Dr. Elda Sinani</dc:creator>
  <cp:lastModifiedBy>Napoletano, Bill</cp:lastModifiedBy>
  <cp:revision>239</cp:revision>
  <cp:lastPrinted>2024-02-29T16:00:16Z</cp:lastPrinted>
  <dcterms:created xsi:type="dcterms:W3CDTF">2015-07-08T22:36:06Z</dcterms:created>
  <dcterms:modified xsi:type="dcterms:W3CDTF">2024-03-26T15:18:51Z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TC060891601033</vt:lpwstr>
  </property>
  <property fmtid="{D5CDD505-2E9C-101B-9397-08002B2CF9AE}" pid="3" name="ContentTypeId">
    <vt:lpwstr>0x010100F80CDC7386F9A649B1251D9D66429F0C</vt:lpwstr>
  </property>
</Properties>
</file>